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5"/>
  </p:sldMasterIdLst>
  <p:notesMasterIdLst>
    <p:notesMasterId r:id="rId31"/>
  </p:notesMasterIdLst>
  <p:handoutMasterIdLst>
    <p:handoutMasterId r:id="rId32"/>
  </p:handoutMasterIdLst>
  <p:sldIdLst>
    <p:sldId id="330" r:id="rId6"/>
    <p:sldId id="411" r:id="rId7"/>
    <p:sldId id="344" r:id="rId8"/>
    <p:sldId id="367" r:id="rId9"/>
    <p:sldId id="366" r:id="rId10"/>
    <p:sldId id="378" r:id="rId11"/>
    <p:sldId id="382" r:id="rId12"/>
    <p:sldId id="407" r:id="rId13"/>
    <p:sldId id="405" r:id="rId14"/>
    <p:sldId id="406" r:id="rId15"/>
    <p:sldId id="413" r:id="rId16"/>
    <p:sldId id="425" r:id="rId17"/>
    <p:sldId id="424" r:id="rId18"/>
    <p:sldId id="423" r:id="rId19"/>
    <p:sldId id="381" r:id="rId20"/>
    <p:sldId id="384" r:id="rId21"/>
    <p:sldId id="401" r:id="rId22"/>
    <p:sldId id="416" r:id="rId23"/>
    <p:sldId id="417" r:id="rId24"/>
    <p:sldId id="418" r:id="rId25"/>
    <p:sldId id="419" r:id="rId26"/>
    <p:sldId id="421" r:id="rId27"/>
    <p:sldId id="420" r:id="rId28"/>
    <p:sldId id="422" r:id="rId29"/>
    <p:sldId id="409" r:id="rId30"/>
  </p:sldIdLst>
  <p:sldSz cx="12192000" cy="6858000"/>
  <p:notesSz cx="7026275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L Ziegler" initials="ALZ" lastIdx="17" clrIdx="0"/>
  <p:cmAuthor id="1" name="Fisk, Tim" initials="TF" lastIdx="6" clrIdx="1"/>
  <p:cmAuthor id="2" name="Cordivano, Vincent R." initials="CVR" lastIdx="44" clrIdx="2">
    <p:extLst/>
  </p:cmAuthor>
  <p:cmAuthor id="3" name="Moharir, Gananath D." initials="MGD" lastIdx="18" clrIdx="3">
    <p:extLst/>
  </p:cmAuthor>
  <p:cmAuthor id="4" name="Mickle, Lee" initials="ML" lastIdx="1" clrIdx="4">
    <p:extLst/>
  </p:cmAuthor>
  <p:cmAuthor id="5" name="Line, Colleen M." initials="LCM" lastIdx="2" clrIdx="5">
    <p:extLst/>
  </p:cmAuthor>
  <p:cmAuthor id="6" name="Molla, Gina M" initials="MGM" lastIdx="1" clrIdx="6">
    <p:extLst/>
  </p:cmAuthor>
  <p:cmAuthor id="7" name="Patel, Sejal" initials="PS" lastIdx="1" clrIdx="7">
    <p:extLst/>
  </p:cmAuthor>
  <p:cmAuthor id="8" name="Hill, Dave" initials="HD" lastIdx="1" clrIdx="8">
    <p:extLst/>
  </p:cmAuthor>
  <p:cmAuthor id="9" name="Hill, Dave" initials="HD [2]" lastIdx="1" clrIdx="9">
    <p:extLst/>
  </p:cmAuthor>
  <p:cmAuthor id="10" name="Hill, Dave" initials="HD [3]" lastIdx="1" clrIdx="10">
    <p:extLst/>
  </p:cmAuthor>
  <p:cmAuthor id="11" name="Hill, Dave" initials="HD [4]" lastIdx="1" clrIdx="11">
    <p:extLst/>
  </p:cmAuthor>
  <p:cmAuthor id="12" name="Hill, Dave" initials="HD [5]" lastIdx="1" clrIdx="12">
    <p:extLst/>
  </p:cmAuthor>
  <p:cmAuthor id="13" name="Hill, Dave" initials="HD [6]" lastIdx="1" clrIdx="13">
    <p:extLst/>
  </p:cmAuthor>
  <p:cmAuthor id="14" name="Hill, Dave" initials="HD [7]" lastIdx="1" clrIdx="14">
    <p:extLst/>
  </p:cmAuthor>
  <p:cmAuthor id="15" name="Hill, Dave" initials="HD [8]" lastIdx="1" clrIdx="15">
    <p:extLst/>
  </p:cmAuthor>
  <p:cmAuthor id="16" name="Hill, Dave" initials="HD [9]" lastIdx="1" clrIdx="16">
    <p:extLst/>
  </p:cmAuthor>
  <p:cmAuthor id="17" name="Hill, Dave" initials="HD [10]" lastIdx="1" clrIdx="17">
    <p:extLst/>
  </p:cmAuthor>
  <p:cmAuthor id="18" name="Hill, Dave" initials="HD [11]" lastIdx="1" clrIdx="18">
    <p:extLst/>
  </p:cmAuthor>
  <p:cmAuthor id="19" name="Hill, Dave" initials="HD [12]" lastIdx="0" clrIdx="19">
    <p:extLst/>
  </p:cmAuthor>
  <p:cmAuthor id="20" name="Hill, Dave" initials="HD [13]" lastIdx="0" clrIdx="20">
    <p:extLst/>
  </p:cmAuthor>
  <p:cmAuthor id="21" name="Hill, Dave" initials="HD [14]" lastIdx="1" clrIdx="21">
    <p:extLst/>
  </p:cmAuthor>
  <p:cmAuthor id="22" name="Hill, Dave" initials="HD [15]" lastIdx="1" clrIdx="22">
    <p:extLst/>
  </p:cmAuthor>
  <p:cmAuthor id="23" name="Hill, Dave" initials="HD [16]" lastIdx="1" clrIdx="2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900"/>
    <a:srgbClr val="898989"/>
    <a:srgbClr val="005F9E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03" autoAdjust="0"/>
    <p:restoredTop sz="87231" autoAdjust="0"/>
  </p:normalViewPr>
  <p:slideViewPr>
    <p:cSldViewPr>
      <p:cViewPr varScale="1">
        <p:scale>
          <a:sx n="185" d="100"/>
          <a:sy n="185" d="100"/>
        </p:scale>
        <p:origin x="208" y="37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-1392"/>
    </p:cViewPr>
  </p:sorterViewPr>
  <p:notesViewPr>
    <p:cSldViewPr showGuides="1">
      <p:cViewPr varScale="1">
        <p:scale>
          <a:sx n="76" d="100"/>
          <a:sy n="76" d="100"/>
        </p:scale>
        <p:origin x="2885" y="67"/>
      </p:cViewPr>
      <p:guideLst>
        <p:guide orient="horz" pos="2933"/>
        <p:guide pos="221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3.png>
</file>

<file path=ppt/media/image5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6913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79" tIns="46689" rIns="93379" bIns="466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4"/>
            <a:ext cx="5621020" cy="4190524"/>
          </a:xfrm>
          <a:prstGeom prst="rect">
            <a:avLst/>
          </a:prstGeom>
        </p:spPr>
        <p:txBody>
          <a:bodyPr vert="horz" lIns="93379" tIns="46689" rIns="93379" bIns="466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22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818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43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1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78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29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99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46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00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00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524001"/>
            <a:ext cx="94488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400" y="6094560"/>
            <a:ext cx="1524000" cy="553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6033850"/>
            <a:ext cx="1295400" cy="4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5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 bwMode="auto">
          <a:xfrm>
            <a:off x="1117600" y="3276600"/>
            <a:ext cx="1037336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7"/>
          <p:cNvSpPr/>
          <p:nvPr userDrawn="1"/>
        </p:nvSpPr>
        <p:spPr bwMode="auto">
          <a:xfrm>
            <a:off x="0" y="3352800"/>
            <a:ext cx="543099" cy="35052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98200" y="3463137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/>
              <a:t>Subtitle</a:t>
            </a:r>
            <a:endParaRPr lang="en-US" altLang="en-US" dirty="0"/>
          </a:p>
        </p:txBody>
      </p:sp>
      <p:sp>
        <p:nvSpPr>
          <p:cNvPr id="21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16000" y="1041287"/>
            <a:ext cx="9662160" cy="1981200"/>
          </a:xfrm>
        </p:spPr>
        <p:txBody>
          <a:bodyPr anchor="b" anchorCtr="0">
            <a:no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908800" y="6504802"/>
            <a:ext cx="497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000" b="1" i="0" u="none" strike="noStrike" kern="1200" baseline="0">
                <a:solidFill>
                  <a:schemeClr val="tx2"/>
                </a:solidFill>
                <a:latin typeface="Arial"/>
                <a:ea typeface="+mn-ea"/>
                <a:cs typeface="Arial"/>
              </a:rPr>
              <a:t>CMS Alliance to Modernize Healthcare</a:t>
            </a:r>
            <a:endParaRPr lang="en-US" sz="1000" b="1" i="0">
              <a:solidFill>
                <a:schemeClr val="tx2"/>
              </a:solidFill>
              <a:latin typeface="Arial"/>
              <a:ea typeface="Verdana" pitchFamily="34" charset="0"/>
              <a:cs typeface="Arial"/>
            </a:endParaRPr>
          </a:p>
        </p:txBody>
      </p:sp>
      <p:pic>
        <p:nvPicPr>
          <p:cNvPr id="15" name="Picture 14" descr="ppt_cover_art1_sm.ai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5638800"/>
            <a:ext cx="5689600" cy="881888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 bwMode="auto">
          <a:xfrm>
            <a:off x="0" y="0"/>
            <a:ext cx="543099" cy="3124200"/>
          </a:xfrm>
          <a:prstGeom prst="rect">
            <a:avLst/>
          </a:prstGeom>
          <a:solidFill>
            <a:srgbClr val="C1CD23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>
            <a:lvl1pPr marL="342900" indent="-230188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92876"/>
            <a:ext cx="2438400" cy="365125"/>
          </a:xfrm>
        </p:spPr>
        <p:txBody>
          <a:bodyPr/>
          <a:lstStyle>
            <a:lvl1pPr>
              <a:defRPr sz="1000"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9999" y="2971801"/>
            <a:ext cx="8786285" cy="27971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39999" y="1676402"/>
            <a:ext cx="8786284" cy="12953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193" y="1600201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6766816" y="1600200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08000" y="428769"/>
            <a:ext cx="11324856" cy="6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978618" y="6567715"/>
            <a:ext cx="30239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Internal</a:t>
            </a:r>
            <a:r>
              <a:rPr lang="en-US" sz="800" baseline="0"/>
              <a:t> Distribution—Not for Public Release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99104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1"/>
            <a:ext cx="543099" cy="2398143"/>
          </a:xfrm>
          <a:prstGeom prst="rect">
            <a:avLst/>
          </a:prstGeom>
          <a:solidFill>
            <a:srgbClr val="C1CD2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 userDrawn="1"/>
        </p:nvSpPr>
        <p:spPr bwMode="auto">
          <a:xfrm>
            <a:off x="0" y="2510288"/>
            <a:ext cx="54309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Picture 3" descr="cms_logo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6019800"/>
            <a:ext cx="2438400" cy="66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477000"/>
            <a:ext cx="1724837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447800"/>
            <a:ext cx="10972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3" name="Straight Connector 2"/>
          <p:cNvCxnSpPr>
            <a:stCxn id="6" idx="3"/>
            <a:endCxn id="6" idx="3"/>
          </p:cNvCxnSpPr>
          <p:nvPr userDrawn="1"/>
        </p:nvCxnSpPr>
        <p:spPr>
          <a:xfrm>
            <a:off x="11859461" y="183489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192" y="1559470"/>
            <a:ext cx="9956800" cy="456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68992" y="6492876"/>
            <a:ext cx="723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320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23077"/>
          <a:stretch/>
        </p:blipFill>
        <p:spPr>
          <a:xfrm>
            <a:off x="-508000" y="56828"/>
            <a:ext cx="1828800" cy="7051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284956" y="6567715"/>
            <a:ext cx="3717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/>
              <a:t>Internal</a:t>
            </a:r>
            <a:r>
              <a:rPr lang="en-US" sz="800" baseline="0"/>
              <a:t> Distribution Only—Not for Public Release</a:t>
            </a:r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82046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49" r:id="rId8"/>
    <p:sldLayoutId id="2147483650" r:id="rId9"/>
    <p:sldLayoutId id="2147483658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2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342900" indent="-230188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A-Governance-Board/Poplin/issue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MITA-Governance-Board/Poplin/tree/master/service_definitions/analytics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24000"/>
            <a:ext cx="9956800" cy="4800600"/>
          </a:xfrm>
        </p:spPr>
        <p:txBody>
          <a:bodyPr>
            <a:normAutofit/>
          </a:bodyPr>
          <a:lstStyle/>
          <a:p>
            <a:r>
              <a:rPr lang="en-US" dirty="0"/>
              <a:t>Roll call</a:t>
            </a:r>
          </a:p>
          <a:p>
            <a:r>
              <a:rPr lang="en-US" dirty="0"/>
              <a:t>Status roundtable</a:t>
            </a:r>
          </a:p>
          <a:p>
            <a:r>
              <a:rPr lang="en-US" dirty="0"/>
              <a:t>Functional Area Review</a:t>
            </a:r>
          </a:p>
          <a:p>
            <a:r>
              <a:rPr lang="en-US" dirty="0"/>
              <a:t>Schedule review</a:t>
            </a:r>
          </a:p>
          <a:p>
            <a:r>
              <a:rPr lang="en-US" dirty="0"/>
              <a:t>Upcoming Votes</a:t>
            </a:r>
          </a:p>
          <a:p>
            <a:r>
              <a:rPr lang="en-US" dirty="0"/>
              <a:t>HIT Connect Conference Summary</a:t>
            </a:r>
          </a:p>
          <a:p>
            <a:r>
              <a:rPr lang="en-US" dirty="0"/>
              <a:t>Open Discussion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60A81-FDCD-B841-98BD-87A215B9F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9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51C31-89D6-454B-989D-F69B4063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Status Roundtable – Social Interest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EE483-D827-0F43-AD1E-1796F2D8A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two weeks: </a:t>
            </a:r>
            <a:r>
              <a:rPr lang="en-US" dirty="0"/>
              <a:t>Attended review meeting for Data Services definition.</a:t>
            </a:r>
            <a:endParaRPr lang="en-US" b="1" dirty="0"/>
          </a:p>
          <a:p>
            <a:r>
              <a:rPr lang="en-US" b="1" dirty="0"/>
              <a:t>This week: </a:t>
            </a:r>
            <a:r>
              <a:rPr lang="en-US" dirty="0"/>
              <a:t>Will put together our thoughts and collaborate with partners on work breakdown around DW/BI/Analytics track.</a:t>
            </a:r>
            <a:endParaRPr lang="en-US" b="1" dirty="0"/>
          </a:p>
          <a:p>
            <a:r>
              <a:rPr lang="en-US" b="1" dirty="0"/>
              <a:t>Blockers: </a:t>
            </a:r>
            <a:r>
              <a:rPr lang="en-US" dirty="0"/>
              <a:t>None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A00F6-2E35-B64B-AA85-0E1363E0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D9A83A-975E-A846-9841-A9A7FB1EC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3487" y="304800"/>
            <a:ext cx="3339426" cy="113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549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57C4-753E-4C40-9202-00B2AE16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- GDIT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6067-A3AA-354E-B118-209C4BDCA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566694"/>
          </a:xfrm>
        </p:spPr>
        <p:txBody>
          <a:bodyPr/>
          <a:lstStyle/>
          <a:p>
            <a:r>
              <a:rPr lang="en-US" b="1" dirty="0"/>
              <a:t>Last two weeks: Eric still reviewing Identity Management</a:t>
            </a:r>
            <a:endParaRPr lang="en-US" dirty="0"/>
          </a:p>
          <a:p>
            <a:r>
              <a:rPr lang="en-US" b="1" dirty="0"/>
              <a:t>This week: </a:t>
            </a:r>
            <a:r>
              <a:rPr lang="en-US" b="1" dirty="0" err="1"/>
              <a:t>Renjith</a:t>
            </a:r>
            <a:r>
              <a:rPr lang="en-US" b="1" dirty="0"/>
              <a:t> Nair on Claims</a:t>
            </a:r>
          </a:p>
          <a:p>
            <a:r>
              <a:rPr lang="en-US" b="1" dirty="0"/>
              <a:t>Blockers: Competing priorities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57514-2B0E-984D-B72C-513D8051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CCB28-B15F-D143-B6AB-28986849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168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57C4-753E-4C40-9202-00B2AE16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- MTA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6067-A3AA-354E-B118-209C4BDCA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566694"/>
          </a:xfrm>
        </p:spPr>
        <p:txBody>
          <a:bodyPr/>
          <a:lstStyle/>
          <a:p>
            <a:r>
              <a:rPr lang="en-US" b="1" dirty="0"/>
              <a:t>Last two weeks:</a:t>
            </a:r>
            <a:endParaRPr lang="en-US" dirty="0"/>
          </a:p>
          <a:p>
            <a:r>
              <a:rPr lang="en-US" b="1" dirty="0"/>
              <a:t>This week:</a:t>
            </a:r>
          </a:p>
          <a:p>
            <a:r>
              <a:rPr lang="en-US" b="1" dirty="0"/>
              <a:t>Blockers: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57514-2B0E-984D-B72C-513D8051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CCB28-B15F-D143-B6AB-28986849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563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57C4-753E-4C40-9202-00B2AE16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– Wily Fox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6067-A3AA-354E-B118-209C4BDCA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566694"/>
          </a:xfrm>
        </p:spPr>
        <p:txBody>
          <a:bodyPr/>
          <a:lstStyle/>
          <a:p>
            <a:r>
              <a:rPr lang="en-US" b="1" dirty="0"/>
              <a:t>Last two weeks: </a:t>
            </a:r>
            <a:r>
              <a:rPr lang="en-US" dirty="0"/>
              <a:t>Initial Discussion around approach to decompose the Claims Area. </a:t>
            </a:r>
          </a:p>
          <a:p>
            <a:r>
              <a:rPr lang="en-US" b="1" dirty="0"/>
              <a:t>This week: </a:t>
            </a:r>
            <a:r>
              <a:rPr lang="en-US" dirty="0"/>
              <a:t>Review claims area decomposition matrix and determine assignments.</a:t>
            </a:r>
            <a:endParaRPr lang="en-US" b="1" dirty="0"/>
          </a:p>
          <a:p>
            <a:r>
              <a:rPr lang="en-US" b="1" dirty="0"/>
              <a:t>Blockers: </a:t>
            </a:r>
            <a:r>
              <a:rPr lang="en-US" dirty="0"/>
              <a:t>None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57514-2B0E-984D-B72C-513D8051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CCB28-B15F-D143-B6AB-28986849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275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57C4-753E-4C40-9202-00B2AE16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- Coherence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6067-A3AA-354E-B118-209C4BDCA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566694"/>
          </a:xfrm>
        </p:spPr>
        <p:txBody>
          <a:bodyPr/>
          <a:lstStyle/>
          <a:p>
            <a:r>
              <a:rPr lang="en-US" b="1" dirty="0"/>
              <a:t>Last two weeks: </a:t>
            </a:r>
            <a:r>
              <a:rPr lang="en-US" dirty="0"/>
              <a:t>Initial Discussion around approach to decompose the Claims Area- Accomplished </a:t>
            </a:r>
          </a:p>
          <a:p>
            <a:r>
              <a:rPr lang="en-US" b="1" dirty="0"/>
              <a:t>This week: </a:t>
            </a:r>
            <a:r>
              <a:rPr lang="en-US" dirty="0"/>
              <a:t>Planned Action Item: Develop the Initial Claims Area decomposition matrix of for the team review and assignment. </a:t>
            </a:r>
            <a:endParaRPr lang="en-US" b="1" dirty="0"/>
          </a:p>
          <a:p>
            <a:r>
              <a:rPr lang="en-US" b="1" dirty="0"/>
              <a:t>Blockers: </a:t>
            </a:r>
            <a:r>
              <a:rPr lang="en-US" dirty="0"/>
              <a:t>None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57514-2B0E-984D-B72C-513D8051F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CCB28-B15F-D143-B6AB-289868497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21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181972"/>
            <a:ext cx="9923250" cy="1371600"/>
          </a:xfrm>
        </p:spPr>
        <p:txBody>
          <a:bodyPr/>
          <a:lstStyle/>
          <a:p>
            <a:r>
              <a:rPr lang="en-US" b="1" dirty="0"/>
              <a:t>Functional Areas</a:t>
            </a:r>
            <a:br>
              <a:rPr lang="en-US" b="1" dirty="0"/>
            </a:br>
            <a:r>
              <a:rPr lang="en-US" sz="2000" b="1" dirty="0"/>
              <a:t>Divide and Conquer Approach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153400" y="6149340"/>
            <a:ext cx="2743200" cy="365125"/>
          </a:xfrm>
        </p:spPr>
        <p:txBody>
          <a:bodyPr/>
          <a:lstStyle/>
          <a:p>
            <a:fld id="{295008BC-DA31-4D19-837B-EFA4386B05F5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380727"/>
            <a:ext cx="2728894" cy="926794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7B98B8F-DB2A-A249-86B9-26BFC88F5E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129603"/>
              </p:ext>
            </p:extLst>
          </p:nvPr>
        </p:nvGraphicFramePr>
        <p:xfrm>
          <a:off x="1600201" y="1307521"/>
          <a:ext cx="10363199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7257">
                  <a:extLst>
                    <a:ext uri="{9D8B030D-6E8A-4147-A177-3AD203B41FA5}">
                      <a16:colId xmlns:a16="http://schemas.microsoft.com/office/drawing/2014/main" val="2816381950"/>
                    </a:ext>
                  </a:extLst>
                </a:gridCol>
                <a:gridCol w="1184943">
                  <a:extLst>
                    <a:ext uri="{9D8B030D-6E8A-4147-A177-3AD203B41FA5}">
                      <a16:colId xmlns:a16="http://schemas.microsoft.com/office/drawing/2014/main" val="894886867"/>
                    </a:ext>
                  </a:extLst>
                </a:gridCol>
                <a:gridCol w="4190999">
                  <a:extLst>
                    <a:ext uri="{9D8B030D-6E8A-4147-A177-3AD203B41FA5}">
                      <a16:colId xmlns:a16="http://schemas.microsoft.com/office/drawing/2014/main" val="1655700840"/>
                    </a:ext>
                  </a:extLst>
                </a:gridCol>
              </a:tblGrid>
              <a:tr h="3544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Functional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454423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Case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Vermont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7476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Claims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Wily Fox, Coherence, </a:t>
                      </a:r>
                      <a:r>
                        <a:rPr lang="en-US" sz="16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CSRA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328984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Data Warehouse / Business Intelligence /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Blu Strategies, Social Interest Solutions, HealthTech Solutions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596398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Financial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WEX Health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310389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Identity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CSRA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042524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Member Eligibility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West Virginia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939695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Pharmacy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MITRE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29352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Shared Services: </a:t>
                      </a:r>
                    </a:p>
                    <a:p>
                      <a:r>
                        <a:rPr lang="en-US" sz="1600" b="1" dirty="0"/>
                        <a:t>    </a:t>
                      </a:r>
                      <a:r>
                        <a:rPr lang="en-US" sz="1600" dirty="0"/>
                        <a:t>Messaging, Registration/Discovery,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MITRE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794734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Third Party Liability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KRM Associates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442483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Managed Care Enrollment Broker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</a:rPr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3583719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Member Enrollment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</a:rPr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2663542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Provider Screening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</a:rPr>
                        <a:t>OPEN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73668"/>
                  </a:ext>
                </a:extLst>
              </a:tr>
              <a:tr h="333669">
                <a:tc>
                  <a:txBody>
                    <a:bodyPr/>
                    <a:lstStyle/>
                    <a:p>
                      <a:r>
                        <a:rPr lang="en-US" sz="1600" b="1" dirty="0"/>
                        <a:t>Provider Enrollment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accent2"/>
                          </a:solidFill>
                        </a:rPr>
                        <a:t>OPEN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9520376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D1C5A34B-6E27-8540-8E69-30816E49D3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855" y="2029593"/>
            <a:ext cx="222738" cy="256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F987A63-F0AA-F04D-8A1E-E3E40C46D6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411038"/>
            <a:ext cx="227993" cy="25640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6475BE-33DE-9648-94F5-0AB64FFA97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188" y="2946784"/>
            <a:ext cx="222738" cy="2564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DDA3378-91BC-0C47-93CE-8686A414E1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7064" y="3619906"/>
            <a:ext cx="222738" cy="25640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D232212-422B-D440-A132-E035E3C726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3966082"/>
            <a:ext cx="222738" cy="256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213A189-C207-A940-884F-65FDB3B219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1689635"/>
            <a:ext cx="222738" cy="2564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0BC1285-EB93-5240-B67F-2F20E25F6DA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4869228"/>
            <a:ext cx="222738" cy="2564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4E8184A-13CC-C440-A5F6-A61C849EAE6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3283345"/>
            <a:ext cx="222738" cy="2564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0CB0BEE-1159-8E45-86A3-A2C0021C808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316" y="4287443"/>
            <a:ext cx="222738" cy="256407"/>
          </a:xfrm>
          <a:prstGeom prst="rect">
            <a:avLst/>
          </a:prstGeom>
        </p:spPr>
      </p:pic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92F3701F-16EA-42AD-89CC-E4EAE73EC497}"/>
              </a:ext>
            </a:extLst>
          </p:cNvPr>
          <p:cNvSpPr txBox="1">
            <a:spLocks/>
          </p:cNvSpPr>
          <p:nvPr/>
        </p:nvSpPr>
        <p:spPr>
          <a:xfrm>
            <a:off x="9144000" y="6492876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5008BC-DA31-4D19-837B-EFA4386B05F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32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28600"/>
            <a:ext cx="9956800" cy="712465"/>
          </a:xfrm>
        </p:spPr>
        <p:txBody>
          <a:bodyPr/>
          <a:lstStyle/>
          <a:p>
            <a:r>
              <a:rPr lang="en-US"/>
              <a:t>Poplin Working Group 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16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485933"/>
              </p:ext>
            </p:extLst>
          </p:nvPr>
        </p:nvGraphicFramePr>
        <p:xfrm>
          <a:off x="1600200" y="1077525"/>
          <a:ext cx="10210802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5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10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12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2863">
                <a:tc>
                  <a:txBody>
                    <a:bodyPr/>
                    <a:lstStyle/>
                    <a:p>
                      <a:r>
                        <a:rPr lang="en-US" sz="1600"/>
                        <a:t>Poplin</a:t>
                      </a:r>
                      <a:r>
                        <a:rPr lang="en-US" sz="1600" baseline="0"/>
                        <a:t> Member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Deliverable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Due 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WEX Health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Financial Management: State Plan Remittance Service 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trike="sngStrike" dirty="0"/>
                        <a:t>March 2,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West Virginia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Eligibility</a:t>
                      </a:r>
                      <a:r>
                        <a:rPr lang="en-US" sz="1400" baseline="0" dirty="0"/>
                        <a:t> Service Definitions - Draft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trike="sngStrike" dirty="0"/>
                        <a:t>March 16,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446808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Blu</a:t>
                      </a:r>
                      <a:r>
                        <a:rPr lang="en-US" sz="1400" baseline="0" dirty="0"/>
                        <a:t> Strategies, Social Interest,</a:t>
                      </a:r>
                    </a:p>
                    <a:p>
                      <a:pPr algn="ctr"/>
                      <a:r>
                        <a:rPr lang="en-US" sz="1400" baseline="0" dirty="0" err="1"/>
                        <a:t>HealthTech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Data Service Taxonomy – Final Candidate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strike="noStrike" dirty="0"/>
                        <a:t>April 20, 2018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374554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Vermont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Case</a:t>
                      </a:r>
                      <a:r>
                        <a:rPr lang="en-US" sz="1400" baseline="0" dirty="0"/>
                        <a:t> Management: </a:t>
                      </a:r>
                      <a:r>
                        <a:rPr lang="en-US" sz="1400" dirty="0"/>
                        <a:t>Client/Member</a:t>
                      </a:r>
                      <a:r>
                        <a:rPr lang="en-US" sz="1400" baseline="0" dirty="0"/>
                        <a:t> Management Service Definition Draft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trike="noStrike" dirty="0"/>
                        <a:t>April 27,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3341335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Vermont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Case</a:t>
                      </a:r>
                      <a:r>
                        <a:rPr lang="en-US" sz="1400" baseline="0" dirty="0"/>
                        <a:t> Management: </a:t>
                      </a:r>
                      <a:r>
                        <a:rPr lang="en-US" sz="1400" dirty="0"/>
                        <a:t>Service</a:t>
                      </a:r>
                      <a:r>
                        <a:rPr lang="en-US" sz="1400" baseline="0" dirty="0"/>
                        <a:t> Management Service Definition Draft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trike="noStrike" dirty="0"/>
                        <a:t>April 27,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744509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Vermont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Case</a:t>
                      </a:r>
                      <a:r>
                        <a:rPr lang="en-US" sz="1400" baseline="0" dirty="0"/>
                        <a:t> Management: </a:t>
                      </a:r>
                      <a:r>
                        <a:rPr lang="en-US" sz="1400" dirty="0"/>
                        <a:t>Eligibility</a:t>
                      </a:r>
                      <a:r>
                        <a:rPr lang="en-US" sz="1400" baseline="0" dirty="0"/>
                        <a:t> and Enrollment Service Definition Draft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strike="noStrike" dirty="0"/>
                        <a:t>April 27,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9959696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Blu</a:t>
                      </a:r>
                      <a:r>
                        <a:rPr lang="en-US" sz="1400" baseline="0" dirty="0"/>
                        <a:t> Strategies, Social Interest,</a:t>
                      </a:r>
                    </a:p>
                    <a:p>
                      <a:pPr algn="ctr"/>
                      <a:r>
                        <a:rPr lang="en-US" sz="1400" baseline="0" dirty="0" err="1"/>
                        <a:t>HealthTech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Data Warehouse / Business Intelligence / Analytics Service Definitions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Pending analytic taxonomy strategy approval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KRM Associates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Third Party Liability Service Definitions – Draft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TBD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52999"/>
                  </a:ext>
                </a:extLst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CSRA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Identity Management Service Definitions - Draft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TBD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396795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62ACFF3-BB03-F145-A2C4-A77888B921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7400" y="207458"/>
            <a:ext cx="2222310" cy="75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13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Votes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733890"/>
            <a:ext cx="9956800" cy="4758986"/>
          </a:xfrm>
        </p:spPr>
        <p:txBody>
          <a:bodyPr>
            <a:normAutofit/>
          </a:bodyPr>
          <a:lstStyle/>
          <a:p>
            <a:r>
              <a:rPr lang="en-US" sz="2400" dirty="0"/>
              <a:t>Like to have discussion for each of these started on GitHub issue tracker</a:t>
            </a:r>
          </a:p>
          <a:p>
            <a:pPr lvl="1"/>
            <a:r>
              <a:rPr lang="en-US" sz="2400" dirty="0">
                <a:hlinkClick r:id="rId3"/>
              </a:rPr>
              <a:t>https://github.com/MITA-Governance-Board/Poplin/issues</a:t>
            </a:r>
            <a:endParaRPr lang="en-US" sz="2400" dirty="0"/>
          </a:p>
          <a:p>
            <a:pPr marL="112712" indent="0">
              <a:buNone/>
            </a:pPr>
            <a:endParaRPr lang="en-US" sz="2400" dirty="0"/>
          </a:p>
          <a:p>
            <a:r>
              <a:rPr lang="en-US" sz="2400" dirty="0"/>
              <a:t>Review documents on Data Service Taxonomy and provide feedback</a:t>
            </a:r>
          </a:p>
          <a:p>
            <a:pPr lvl="1"/>
            <a:r>
              <a:rPr lang="en-US" dirty="0">
                <a:hlinkClick r:id="rId4"/>
              </a:rPr>
              <a:t>https://github.com/MITA-Governance-Board/Poplin/tree/master/service_definitions/analytics</a:t>
            </a:r>
            <a:endParaRPr lang="en-US" dirty="0"/>
          </a:p>
          <a:p>
            <a:pPr lvl="1"/>
            <a:r>
              <a:rPr lang="en-US" sz="1900" dirty="0"/>
              <a:t>Vote for Step 1 approval at April 20</a:t>
            </a:r>
            <a:r>
              <a:rPr lang="en-US" sz="1900" baseline="30000" dirty="0"/>
              <a:t>th</a:t>
            </a:r>
            <a:r>
              <a:rPr lang="en-US" sz="1900" dirty="0"/>
              <a:t> meeting for wider distribution (Step 2).</a:t>
            </a:r>
          </a:p>
          <a:p>
            <a:pPr lvl="1"/>
            <a:endParaRPr lang="en-US" sz="2400" dirty="0"/>
          </a:p>
          <a:p>
            <a:pPr marL="112712" indent="0">
              <a:buNone/>
            </a:pPr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C4ECD-DAC8-7A4C-BF56-97467B254A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23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6EC3C-828A-4D4B-9803-B65AA1FBD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HIT Connect Conference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DBE87-A57C-9C47-B38D-EC5C8CD82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Rebranded “Poplin Reference Architecture” as “Poplin APIs”</a:t>
            </a:r>
          </a:p>
          <a:p>
            <a:r>
              <a:rPr lang="en-US" sz="2400" dirty="0"/>
              <a:t>A lot of buzz at the conference around Poplin APIs</a:t>
            </a:r>
          </a:p>
          <a:p>
            <a:pPr lvl="1"/>
            <a:r>
              <a:rPr lang="en-US" sz="2400" dirty="0"/>
              <a:t>Several vendors and states commented that “Poplin was everywhere”</a:t>
            </a:r>
          </a:p>
          <a:p>
            <a:pPr lvl="1"/>
            <a:r>
              <a:rPr lang="en-US" sz="2400" dirty="0"/>
              <a:t>Distributed over 200 Poplin buttons</a:t>
            </a:r>
          </a:p>
          <a:p>
            <a:pPr lvl="1"/>
            <a:endParaRPr lang="en-US" sz="2400" dirty="0"/>
          </a:p>
          <a:p>
            <a:r>
              <a:rPr lang="en-US" sz="2400" dirty="0"/>
              <a:t>Poplin team lunch!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7604C-3F84-7049-8D71-A98B452D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2A813D-7554-254C-BECC-33501A113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3292476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529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72476-1F4A-6E41-8B97-5F82CFE42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Poplin APIs on Gartner Hype Curve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B9C4D6-07AE-CD41-9037-33E28B195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822" y="1828800"/>
            <a:ext cx="7035539" cy="45672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CE15A-7231-204F-B145-F56F48F6F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C8FB218-3ADD-4E4C-805E-8B948EDD0B69}"/>
              </a:ext>
            </a:extLst>
          </p:cNvPr>
          <p:cNvSpPr/>
          <p:nvPr/>
        </p:nvSpPr>
        <p:spPr>
          <a:xfrm>
            <a:off x="3200400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EFC0961-8CD5-5643-888A-B60547F8C7BD}"/>
              </a:ext>
            </a:extLst>
          </p:cNvPr>
          <p:cNvSpPr/>
          <p:nvPr/>
        </p:nvSpPr>
        <p:spPr>
          <a:xfrm>
            <a:off x="3515710" y="3450021"/>
            <a:ext cx="228600" cy="2286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9A49A-23D0-D74E-9ECF-69AFC98B0251}"/>
              </a:ext>
            </a:extLst>
          </p:cNvPr>
          <p:cNvSpPr txBox="1"/>
          <p:nvPr/>
        </p:nvSpPr>
        <p:spPr>
          <a:xfrm>
            <a:off x="1395123" y="4896534"/>
            <a:ext cx="1577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Before </a:t>
            </a:r>
          </a:p>
          <a:p>
            <a:pPr algn="ctr"/>
            <a:r>
              <a:rPr lang="en-US" dirty="0">
                <a:solidFill>
                  <a:srgbClr val="0070C0"/>
                </a:solidFill>
              </a:rPr>
              <a:t>HIT Connect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732886-4D1A-4C4F-83FD-316F4D2E8FB6}"/>
              </a:ext>
            </a:extLst>
          </p:cNvPr>
          <p:cNvSpPr txBox="1"/>
          <p:nvPr/>
        </p:nvSpPr>
        <p:spPr>
          <a:xfrm>
            <a:off x="1442419" y="3288452"/>
            <a:ext cx="1577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After </a:t>
            </a:r>
          </a:p>
          <a:p>
            <a:pPr algn="ctr"/>
            <a:r>
              <a:rPr lang="en-US" dirty="0">
                <a:solidFill>
                  <a:srgbClr val="0070C0"/>
                </a:solidFill>
              </a:rPr>
              <a:t>HIT Connect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E7121AC-C674-5C4A-8199-22AB4794BA7F}"/>
              </a:ext>
            </a:extLst>
          </p:cNvPr>
          <p:cNvSpPr/>
          <p:nvPr/>
        </p:nvSpPr>
        <p:spPr>
          <a:xfrm rot="622831">
            <a:off x="3141943" y="3178970"/>
            <a:ext cx="647700" cy="241866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002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2AC6-8BBD-0F4B-813A-901A5590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</p:spPr>
        <p:txBody>
          <a:bodyPr>
            <a:normAutofit/>
          </a:bodyPr>
          <a:lstStyle/>
          <a:p>
            <a:r>
              <a:rPr lang="en-US" dirty="0"/>
              <a:t>Roll 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C7C5E-4FDD-FD41-BA7E-A1DB6DC52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2712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5EF94-E4A9-4842-A6FE-21D39BA72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BCE59D6-DFFA-834C-81AC-03D69BBEA8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630367"/>
              </p:ext>
            </p:extLst>
          </p:nvPr>
        </p:nvGraphicFramePr>
        <p:xfrm>
          <a:off x="1828800" y="1467848"/>
          <a:ext cx="9753600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6600">
                  <a:extLst>
                    <a:ext uri="{9D8B030D-6E8A-4147-A177-3AD203B41FA5}">
                      <a16:colId xmlns:a16="http://schemas.microsoft.com/office/drawing/2014/main" val="4206790909"/>
                    </a:ext>
                  </a:extLst>
                </a:gridCol>
                <a:gridCol w="6477000">
                  <a:extLst>
                    <a:ext uri="{9D8B030D-6E8A-4147-A177-3AD203B41FA5}">
                      <a16:colId xmlns:a16="http://schemas.microsoft.com/office/drawing/2014/main" val="3593838564"/>
                    </a:ext>
                  </a:extLst>
                </a:gridCol>
              </a:tblGrid>
              <a:tr h="328501">
                <a:tc>
                  <a:txBody>
                    <a:bodyPr/>
                    <a:lstStyle/>
                    <a:p>
                      <a:r>
                        <a:rPr lang="en-US" dirty="0"/>
                        <a:t>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Present?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9697131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 err="1"/>
                        <a:t>Blu</a:t>
                      </a:r>
                      <a:r>
                        <a:rPr lang="en-US" sz="1600" dirty="0"/>
                        <a:t> Strategies Consulting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93792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Coherence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052037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356256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General Dynamics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289068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 err="1"/>
                        <a:t>HealthTech</a:t>
                      </a:r>
                      <a:r>
                        <a:rPr lang="en-US" sz="1600" dirty="0"/>
                        <a:t> Solutions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002861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KRM Associates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824321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MITRE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738759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MTA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13249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Social Interest Solutions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77155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Vermont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444112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West Virginia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765328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WEX Health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213739"/>
                  </a:ext>
                </a:extLst>
              </a:tr>
              <a:tr h="333063">
                <a:tc>
                  <a:txBody>
                    <a:bodyPr/>
                    <a:lstStyle/>
                    <a:p>
                      <a:r>
                        <a:rPr lang="en-US" sz="1600" dirty="0"/>
                        <a:t>Wily Fox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60172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2C656A0-A1DC-054D-80A7-3831FEC51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380727"/>
            <a:ext cx="2728894" cy="92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667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A964-FAAA-6341-9D32-6A1E6DD58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/>
              <a:t>HIT Connect Conference</a:t>
            </a:r>
            <a:br>
              <a:rPr lang="en-US" dirty="0"/>
            </a:br>
            <a:r>
              <a:rPr lang="en-US" sz="2200" dirty="0"/>
              <a:t>MTA Meeting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8BA78-DB55-A044-BEAB-48549490B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6412608" cy="493340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Presented Poplin API update at MTA meeting</a:t>
            </a:r>
          </a:p>
          <a:p>
            <a:pPr lvl="1" fontAlgn="base"/>
            <a:r>
              <a:rPr lang="en-US" dirty="0"/>
              <a:t>Questions from Poplin presentation</a:t>
            </a:r>
          </a:p>
          <a:p>
            <a:pPr lvl="2" fontAlgn="base"/>
            <a:r>
              <a:rPr lang="en-US" dirty="0"/>
              <a:t>How does data flow from the existing MMIS system (discussion of legacy system as part of the orchestration of services in the modular environment)</a:t>
            </a:r>
          </a:p>
          <a:p>
            <a:pPr lvl="2" fontAlgn="base"/>
            <a:r>
              <a:rPr lang="en-US" dirty="0"/>
              <a:t>Discussion of business needs driving the technology versus the other way around. </a:t>
            </a:r>
          </a:p>
          <a:p>
            <a:pPr lvl="1" fontAlgn="base"/>
            <a:r>
              <a:rPr lang="en-US" dirty="0"/>
              <a:t>Other top questions</a:t>
            </a:r>
          </a:p>
          <a:p>
            <a:pPr lvl="2" fontAlgn="base"/>
            <a:r>
              <a:rPr lang="en-US" dirty="0"/>
              <a:t>How do States do vendor management of so many players? They don’t have disciplined project management offices. </a:t>
            </a:r>
          </a:p>
          <a:p>
            <a:pPr lvl="2" fontAlgn="base"/>
            <a:r>
              <a:rPr lang="en-US" dirty="0"/>
              <a:t>The </a:t>
            </a:r>
            <a:r>
              <a:rPr lang="en-US" b="1" dirty="0"/>
              <a:t>"what, when, and how"</a:t>
            </a:r>
            <a:r>
              <a:rPr lang="en-US" dirty="0"/>
              <a:t> of modular certification</a:t>
            </a:r>
          </a:p>
          <a:p>
            <a:pPr lvl="2" fontAlgn="base"/>
            <a:r>
              <a:rPr lang="en-US" dirty="0"/>
              <a:t>How to address the variability in the interpretation of the Systems Integrator role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37415-FB07-014D-AAF5-553F6F504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C5AE5E-05C0-9648-9BF0-7AECD2B86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700" y="1538449"/>
            <a:ext cx="35687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80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1D85-BA4D-BA44-80BD-5B64BC3A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192" y="304800"/>
            <a:ext cx="9956800" cy="712465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HIT Connect Conference</a:t>
            </a:r>
            <a:br>
              <a:rPr lang="en-US" dirty="0"/>
            </a:br>
            <a:r>
              <a:rPr lang="en-US" sz="2200" dirty="0"/>
              <a:t>Poplin APIs Roundtable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5C43F-423C-354C-A5A6-147F8C27A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033031"/>
            <a:ext cx="9956800" cy="4566694"/>
          </a:xfrm>
        </p:spPr>
        <p:txBody>
          <a:bodyPr/>
          <a:lstStyle/>
          <a:p>
            <a:r>
              <a:rPr lang="en-US" sz="2400" dirty="0"/>
              <a:t>Poplin APIs breakfast roundtable was very well attended</a:t>
            </a:r>
          </a:p>
          <a:p>
            <a:pPr lvl="1"/>
            <a:r>
              <a:rPr lang="en-US" dirty="0"/>
              <a:t>How do states move forward to align with Poplin APIs?</a:t>
            </a:r>
          </a:p>
          <a:p>
            <a:pPr lvl="1"/>
            <a:r>
              <a:rPr lang="en-US" dirty="0"/>
              <a:t>What open standards and long-term plan regarding standards already in place?</a:t>
            </a:r>
          </a:p>
          <a:p>
            <a:pPr lvl="1"/>
            <a:r>
              <a:rPr lang="en-US" dirty="0"/>
              <a:t>Where and how does security fit in?</a:t>
            </a:r>
          </a:p>
          <a:p>
            <a:pPr lvl="1"/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EFA986-FC6C-E64F-9893-E15DC2E3D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E0E6D1-E54C-274A-8F58-AE7050130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248" y="2762360"/>
            <a:ext cx="4953000" cy="370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2AD2F-93B7-3F47-BD9A-BA3E381E9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732" y="2762360"/>
            <a:ext cx="49530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462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836D-0661-6148-8692-4C9C0E06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/>
              <a:t>HIT Connect Conference</a:t>
            </a:r>
            <a:br>
              <a:rPr lang="en-US" dirty="0"/>
            </a:br>
            <a:r>
              <a:rPr lang="en-US" sz="2200" dirty="0"/>
              <a:t>Other Sessions Highlighting Poplin APIs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6755D-8202-5741-A775-48C32F8A9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F379E-08AE-2B4F-96A5-4674E749181F}"/>
              </a:ext>
            </a:extLst>
          </p:cNvPr>
          <p:cNvSpPr txBox="1"/>
          <p:nvPr/>
        </p:nvSpPr>
        <p:spPr>
          <a:xfrm>
            <a:off x="1956770" y="6306106"/>
            <a:ext cx="253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Modular Modernization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F3BB91-A71B-944E-B298-B36FD7E9ED0B}"/>
              </a:ext>
            </a:extLst>
          </p:cNvPr>
          <p:cNvSpPr txBox="1"/>
          <p:nvPr/>
        </p:nvSpPr>
        <p:spPr>
          <a:xfrm>
            <a:off x="5450601" y="5758779"/>
            <a:ext cx="2418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Pre-certification Pilot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36BB32-8B7F-A345-B13B-22D72DC0EAFB}"/>
              </a:ext>
            </a:extLst>
          </p:cNvPr>
          <p:cNvSpPr txBox="1"/>
          <p:nvPr/>
        </p:nvSpPr>
        <p:spPr>
          <a:xfrm>
            <a:off x="8843595" y="6281933"/>
            <a:ext cx="2603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MITA Governance Board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BB6D6A-D566-ED42-BDD8-75AE71FAA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111" y="1679910"/>
            <a:ext cx="3429000" cy="4572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CFB400-93BC-C04D-B6B4-2CBFE67A0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710" y="2224783"/>
            <a:ext cx="4648200" cy="3479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3433E5B-1412-0D43-945A-44F45363B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1678683"/>
            <a:ext cx="3429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4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F6DE3-3530-7044-96B2-5213EFE9D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100" dirty="0"/>
              <a:t>HIT Connect Conference </a:t>
            </a:r>
            <a:br>
              <a:rPr lang="en-US" dirty="0"/>
            </a:br>
            <a:r>
              <a:rPr lang="en-US" sz="2200" dirty="0"/>
              <a:t>Key Takeaways for Poplin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52822-B8E7-5644-878B-0E6DFB2DF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933406"/>
          </a:xfrm>
        </p:spPr>
        <p:txBody>
          <a:bodyPr>
            <a:normAutofit/>
          </a:bodyPr>
          <a:lstStyle/>
          <a:p>
            <a:r>
              <a:rPr lang="en-US" sz="2400" dirty="0"/>
              <a:t>The Poplin project has arrived!</a:t>
            </a:r>
          </a:p>
          <a:p>
            <a:pPr lvl="1"/>
            <a:r>
              <a:rPr lang="en-US" sz="2400" dirty="0"/>
              <a:t>A lot of new attention from States, vendors, and CMS</a:t>
            </a:r>
          </a:p>
          <a:p>
            <a:pPr lvl="1"/>
            <a:endParaRPr lang="en-US" sz="2400" dirty="0"/>
          </a:p>
          <a:p>
            <a:r>
              <a:rPr lang="en-US" sz="2400" dirty="0"/>
              <a:t>Project has entered a new stage!</a:t>
            </a:r>
          </a:p>
          <a:p>
            <a:pPr lvl="1"/>
            <a:r>
              <a:rPr lang="en-US" sz="2400" dirty="0"/>
              <a:t>Evangelizing -&gt; Delivering</a:t>
            </a:r>
          </a:p>
          <a:p>
            <a:pPr lvl="1"/>
            <a:r>
              <a:rPr lang="en-US" sz="2400" dirty="0"/>
              <a:t>With more attention, more scrutiny</a:t>
            </a:r>
          </a:p>
          <a:p>
            <a:endParaRPr lang="en-US" sz="2400" dirty="0"/>
          </a:p>
          <a:p>
            <a:r>
              <a:rPr lang="en-US" sz="2400" dirty="0"/>
              <a:t>Need to deliver service definitions to avoid trough of disillusionment</a:t>
            </a:r>
          </a:p>
          <a:p>
            <a:pPr lvl="1"/>
            <a:r>
              <a:rPr lang="en-US" sz="2400" dirty="0"/>
              <a:t>How can we deliver service definitions more quickly?</a:t>
            </a:r>
          </a:p>
          <a:p>
            <a:pPr lvl="1"/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6B074-4738-C04F-8577-950D2CB90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84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757A3-BAEC-4E47-9DF0-6512F9365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Changes to Service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EAB76-6E5D-324F-BA77-98CE1433D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2098130"/>
          </a:xfrm>
        </p:spPr>
        <p:txBody>
          <a:bodyPr>
            <a:normAutofit/>
          </a:bodyPr>
          <a:lstStyle/>
          <a:p>
            <a:r>
              <a:rPr lang="en-US" sz="2400" dirty="0"/>
              <a:t>Prioritize elements of the service definition</a:t>
            </a:r>
          </a:p>
          <a:p>
            <a:pPr lvl="1"/>
            <a:r>
              <a:rPr lang="en-US" sz="2400" dirty="0"/>
              <a:t>New focus on resource and API definitions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b="1" dirty="0"/>
              <a:t>Proposed new priorities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C9FA3-09D9-4647-B62B-46D7BFC0A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51E92E-323A-8243-90DE-0C5BCA87AE69}"/>
              </a:ext>
            </a:extLst>
          </p:cNvPr>
          <p:cNvSpPr txBox="1"/>
          <p:nvPr/>
        </p:nvSpPr>
        <p:spPr>
          <a:xfrm>
            <a:off x="2286000" y="3657600"/>
            <a:ext cx="4267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Before:</a:t>
            </a:r>
          </a:p>
          <a:p>
            <a:endParaRPr lang="en-US" sz="2400" dirty="0"/>
          </a:p>
          <a:p>
            <a:r>
              <a:rPr lang="en-US" sz="2400" dirty="0"/>
              <a:t>• Business Process Diagrams</a:t>
            </a:r>
          </a:p>
          <a:p>
            <a:r>
              <a:rPr lang="en-US" sz="2400" dirty="0"/>
              <a:t>• Object Diagrams</a:t>
            </a:r>
          </a:p>
          <a:p>
            <a:r>
              <a:rPr lang="en-US" sz="2400" dirty="0"/>
              <a:t>• Resource Definitions</a:t>
            </a:r>
          </a:p>
          <a:p>
            <a:r>
              <a:rPr lang="en-US" sz="2400" dirty="0"/>
              <a:t>• API Definitions</a:t>
            </a:r>
          </a:p>
          <a:p>
            <a:r>
              <a:rPr lang="en-US" sz="2400" dirty="0"/>
              <a:t>• Message Definitions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58031-1B11-F743-AC5D-BFC3CD5C1FBB}"/>
              </a:ext>
            </a:extLst>
          </p:cNvPr>
          <p:cNvSpPr txBox="1"/>
          <p:nvPr/>
        </p:nvSpPr>
        <p:spPr>
          <a:xfrm>
            <a:off x="7327008" y="3657600"/>
            <a:ext cx="4267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After:</a:t>
            </a:r>
          </a:p>
          <a:p>
            <a:endParaRPr lang="en-US" sz="2400" dirty="0"/>
          </a:p>
          <a:p>
            <a:r>
              <a:rPr lang="en-US" sz="2400" dirty="0"/>
              <a:t>• </a:t>
            </a:r>
            <a:r>
              <a:rPr lang="en-US" sz="2400" i="1" dirty="0">
                <a:solidFill>
                  <a:schemeClr val="tx2"/>
                </a:solidFill>
              </a:rPr>
              <a:t>Business Process List</a:t>
            </a:r>
          </a:p>
          <a:p>
            <a:r>
              <a:rPr lang="en-US" sz="2400" dirty="0"/>
              <a:t>• Resource Definitions</a:t>
            </a:r>
          </a:p>
          <a:p>
            <a:r>
              <a:rPr lang="en-US" sz="2400" dirty="0"/>
              <a:t>• API Definitions</a:t>
            </a:r>
          </a:p>
          <a:p>
            <a:r>
              <a:rPr lang="en-US" sz="2400" dirty="0"/>
              <a:t>• Message Definitions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4F427C8-BA9D-834C-8083-9553D9C93436}"/>
              </a:ext>
            </a:extLst>
          </p:cNvPr>
          <p:cNvSpPr/>
          <p:nvPr/>
        </p:nvSpPr>
        <p:spPr>
          <a:xfrm>
            <a:off x="6490592" y="4724400"/>
            <a:ext cx="672208" cy="457200"/>
          </a:xfrm>
          <a:prstGeom prst="right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3417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521B5-920D-CC41-AEE0-3922A34C8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D83E02-0604-0042-9DDE-06A86D5EEA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A7023-B147-F644-ACA7-C94177A7D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04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- MITRE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933406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Last two weeks:  </a:t>
            </a:r>
          </a:p>
          <a:p>
            <a:pPr lvl="1"/>
            <a:r>
              <a:rPr lang="en-US" dirty="0"/>
              <a:t>Poplin was discussed in many venues at HIT Connect</a:t>
            </a:r>
          </a:p>
          <a:p>
            <a:pPr lvl="1"/>
            <a:r>
              <a:rPr lang="en-US" dirty="0"/>
              <a:t>Presented Poplin to MTA meeting at HIT Connect</a:t>
            </a:r>
          </a:p>
          <a:p>
            <a:pPr lvl="1"/>
            <a:r>
              <a:rPr lang="en-US" dirty="0"/>
              <a:t>Roundtable session on Poplin at HIT Connect was well attended</a:t>
            </a:r>
          </a:p>
          <a:p>
            <a:pPr lvl="1"/>
            <a:r>
              <a:rPr lang="en-US" dirty="0"/>
              <a:t>Coherence and Wily Fox joined the Poplin Working Group!</a:t>
            </a:r>
          </a:p>
          <a:p>
            <a:pPr lvl="1"/>
            <a:r>
              <a:rPr lang="en-US" dirty="0"/>
              <a:t>Met with </a:t>
            </a:r>
            <a:r>
              <a:rPr lang="en-US" dirty="0" err="1"/>
              <a:t>Pega</a:t>
            </a:r>
            <a:r>
              <a:rPr lang="en-US" dirty="0"/>
              <a:t> Systems and Magellan at HIT Connect – likely to join!</a:t>
            </a:r>
          </a:p>
          <a:p>
            <a:pPr lvl="1"/>
            <a:r>
              <a:rPr lang="en-US" dirty="0"/>
              <a:t>Added new member to the MITRE Poplin team (Andrew Schreiber)</a:t>
            </a:r>
          </a:p>
          <a:p>
            <a:pPr lvl="1"/>
            <a:r>
              <a:rPr lang="en-US" dirty="0"/>
              <a:t>Data Standard Taxonomy meetings and Claims kickoff meeting</a:t>
            </a:r>
          </a:p>
          <a:p>
            <a:pPr lvl="1"/>
            <a:r>
              <a:rPr lang="en-US" dirty="0"/>
              <a:t>Continued MITRE security service definition reviews</a:t>
            </a:r>
          </a:p>
          <a:p>
            <a:r>
              <a:rPr lang="en-US" b="1" dirty="0"/>
              <a:t>This week: </a:t>
            </a:r>
          </a:p>
          <a:p>
            <a:pPr lvl="1"/>
            <a:r>
              <a:rPr lang="en-US" dirty="0"/>
              <a:t>Wrap up MITRE reviews of security shared service definition</a:t>
            </a:r>
          </a:p>
          <a:p>
            <a:pPr lvl="1"/>
            <a:r>
              <a:rPr lang="en-US" dirty="0"/>
              <a:t>First round approvals for MITRE project plan April through September</a:t>
            </a:r>
          </a:p>
          <a:p>
            <a:r>
              <a:rPr lang="en-US" b="1" dirty="0"/>
              <a:t>Blockers: </a:t>
            </a:r>
            <a:r>
              <a:rPr lang="en-US" dirty="0"/>
              <a:t>None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8FB54-92A4-D045-957B-C01D2D04F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13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Status Roundtable </a:t>
            </a:r>
            <a:r>
              <a:rPr lang="mr-IN"/>
              <a:t>–</a:t>
            </a:r>
            <a:r>
              <a:rPr lang="en-US"/>
              <a:t> Vermont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600200"/>
            <a:ext cx="9956800" cy="4566694"/>
          </a:xfrm>
        </p:spPr>
        <p:txBody>
          <a:bodyPr>
            <a:normAutofit/>
          </a:bodyPr>
          <a:lstStyle/>
          <a:p>
            <a:r>
              <a:rPr lang="en-US" b="1" dirty="0"/>
              <a:t>Last two weeks: </a:t>
            </a:r>
            <a:r>
              <a:rPr lang="en-US" dirty="0"/>
              <a:t>Tied up in updating our MITA State Self-Assessment, Reviewing </a:t>
            </a:r>
            <a:r>
              <a:rPr lang="en-US" dirty="0" err="1"/>
              <a:t>SoV’s</a:t>
            </a:r>
            <a:r>
              <a:rPr lang="en-US" dirty="0"/>
              <a:t> Provider Management Module expected implementation, working on our Health Information Exchange and EHR data issues. Hope to be able to bring some of this work to the table here.</a:t>
            </a:r>
            <a:r>
              <a:rPr lang="en-US" b="1" dirty="0"/>
              <a:t> </a:t>
            </a:r>
          </a:p>
          <a:p>
            <a:r>
              <a:rPr lang="en-US" b="1" dirty="0"/>
              <a:t>This week: </a:t>
            </a:r>
            <a:r>
              <a:rPr lang="en-US" dirty="0"/>
              <a:t>Vacationing in Florida</a:t>
            </a:r>
          </a:p>
          <a:p>
            <a:r>
              <a:rPr lang="en-US" b="1" dirty="0"/>
              <a:t>Blockers: </a:t>
            </a:r>
            <a:r>
              <a:rPr lang="en-US" dirty="0"/>
              <a:t>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690CDC-3B00-184B-B572-335FA74C8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33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Status Roundtable </a:t>
            </a:r>
            <a:r>
              <a:rPr lang="mr-IN"/>
              <a:t>–</a:t>
            </a:r>
            <a:r>
              <a:rPr lang="en-US"/>
              <a:t> West Virginia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Last two weeks: </a:t>
            </a:r>
            <a:r>
              <a:rPr lang="en-US" dirty="0"/>
              <a:t>We have run into some bandwidth issues due to urgent SOWs that we have received.</a:t>
            </a:r>
          </a:p>
          <a:p>
            <a:r>
              <a:rPr lang="en-US" b="1" dirty="0"/>
              <a:t>This week:</a:t>
            </a:r>
            <a:r>
              <a:rPr lang="en-US" dirty="0"/>
              <a:t> We hope to remediate the issue and let you know soon.</a:t>
            </a:r>
          </a:p>
          <a:p>
            <a:r>
              <a:rPr lang="en-US" b="1" dirty="0"/>
              <a:t>Blockers: </a:t>
            </a:r>
            <a:r>
              <a:rPr lang="en-US" dirty="0"/>
              <a:t>Urgent SOWs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E02BE-0768-4A45-B35A-608EAF37F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9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Status Roundtable </a:t>
            </a:r>
            <a:r>
              <a:rPr lang="mr-IN"/>
              <a:t>–</a:t>
            </a:r>
            <a:r>
              <a:rPr lang="en-US"/>
              <a:t> WEX Health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two weeks:</a:t>
            </a:r>
            <a:endParaRPr lang="en-US" i="1" dirty="0"/>
          </a:p>
          <a:p>
            <a:r>
              <a:rPr lang="en-US" b="1" dirty="0"/>
              <a:t>This week:</a:t>
            </a:r>
          </a:p>
          <a:p>
            <a:r>
              <a:rPr lang="en-US" b="1" dirty="0"/>
              <a:t>Blockers: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54C927-810F-4146-9D8D-3E3727D40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Blu</a:t>
            </a:r>
            <a:r>
              <a:rPr lang="en-US" dirty="0"/>
              <a:t>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two weeks:</a:t>
            </a:r>
            <a:endParaRPr lang="en-US" dirty="0"/>
          </a:p>
          <a:p>
            <a:r>
              <a:rPr lang="en-US" b="1" dirty="0"/>
              <a:t>This week:</a:t>
            </a:r>
            <a:endParaRPr lang="en-US" dirty="0"/>
          </a:p>
          <a:p>
            <a:r>
              <a:rPr lang="en-US" b="1" dirty="0"/>
              <a:t>Blockers: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07D9B-437D-F542-891E-3F17D8C226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7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E7EBF-2258-3B4C-A8DE-F101618AC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Roundtable - KRM Associates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5181C-0802-7448-9474-6A0C5274D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two weeks:</a:t>
            </a:r>
          </a:p>
          <a:p>
            <a:r>
              <a:rPr lang="en-US" b="1" dirty="0"/>
              <a:t>This week:</a:t>
            </a:r>
            <a:endParaRPr lang="en-US" dirty="0"/>
          </a:p>
          <a:p>
            <a:r>
              <a:rPr lang="en-US" b="1" dirty="0"/>
              <a:t>Blockers: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A91973-D074-EA46-B060-D96B8D581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9423C-DB8C-884F-B35A-D89272231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490" y="290680"/>
            <a:ext cx="4122245" cy="140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0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690E8-85FD-3A4F-AEFA-42C7DDD4D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Status Roundtable – </a:t>
            </a:r>
            <a:r>
              <a:rPr lang="en-US" dirty="0" err="1"/>
              <a:t>HealthTech</a:t>
            </a:r>
            <a:r>
              <a:rPr lang="en-US" dirty="0"/>
              <a:t>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F0B7D-674F-FD40-A4D5-901C9FC22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192" y="1438945"/>
            <a:ext cx="9956800" cy="4566694"/>
          </a:xfrm>
        </p:spPr>
        <p:txBody>
          <a:bodyPr/>
          <a:lstStyle/>
          <a:p>
            <a:r>
              <a:rPr lang="en-US" b="1" dirty="0"/>
              <a:t>Last two weeks: </a:t>
            </a:r>
            <a:r>
              <a:rPr lang="en-US" dirty="0"/>
              <a:t> </a:t>
            </a:r>
          </a:p>
          <a:p>
            <a:r>
              <a:rPr lang="en-US" b="1" dirty="0"/>
              <a:t>This week:</a:t>
            </a:r>
            <a:endParaRPr lang="en-US" dirty="0"/>
          </a:p>
          <a:p>
            <a:r>
              <a:rPr lang="en-US" b="1" dirty="0"/>
              <a:t>Blockers: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89AEB-DF93-4C41-A5A4-C80071CBB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6E1CB-D2F5-D14D-94BB-2CA31345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940" y="304800"/>
            <a:ext cx="3694305" cy="125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358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TRE Corporate Colors">
      <a:dk1>
        <a:sysClr val="windowText" lastClr="000000"/>
      </a:dk1>
      <a:lt1>
        <a:sysClr val="window" lastClr="FFFFFF"/>
      </a:lt1>
      <a:dk2>
        <a:srgbClr val="005B94"/>
      </a:dk2>
      <a:lt2>
        <a:srgbClr val="CFDEEA"/>
      </a:lt2>
      <a:accent1>
        <a:srgbClr val="00B3DC"/>
      </a:accent1>
      <a:accent2>
        <a:srgbClr val="F7901E"/>
      </a:accent2>
      <a:accent3>
        <a:srgbClr val="FFE23C"/>
      </a:accent3>
      <a:accent4>
        <a:srgbClr val="C1CD23"/>
      </a:accent4>
      <a:accent5>
        <a:srgbClr val="C6401D"/>
      </a:accent5>
      <a:accent6>
        <a:srgbClr val="FFFFFF"/>
      </a:accent6>
      <a:hlink>
        <a:srgbClr val="005F9E"/>
      </a:hlink>
      <a:folHlink>
        <a:srgbClr val="80008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</a:spPr>
      <a:bodyPr rtlCol="0" anchor="t"/>
      <a:lstStyle>
        <a:defPPr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MH Partnership--Template 20150212.potx" id="{E3E7DF17-9915-4A0A-8A69-379FC87FA219}" vid="{3B648C31-F8F5-4679-A9E6-11D93A2C87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58962E164FD14646B65BD0D4BDD40A0E" ma:contentTypeVersion="1" ma:contentTypeDescription="Materials and documents that contain MITRE authored content and other content directly attributable to MITRE and its work" ma:contentTypeScope="" ma:versionID="ab73289778e83d0700725df461c3689b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e207f629e9ef5d09050449f693559770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Props1.xml><?xml version="1.0" encoding="utf-8"?>
<ds:datastoreItem xmlns:ds="http://schemas.openxmlformats.org/officeDocument/2006/customXml" ds:itemID="{09EA95C7-BE2A-4286-8E71-7F1724D23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79D1AB3-61E6-49CE-A202-6C87A7ACF11F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6952A377-355C-48AD-9C1C-8BDCECEA8222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0F987F4-B58D-4CA5-980A-F3CE4EC64D31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/field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164231</TotalTime>
  <Words>1076</Words>
  <Application>Microsoft Macintosh PowerPoint</Application>
  <PresentationFormat>Widescreen</PresentationFormat>
  <Paragraphs>261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Helvetica LT Std</vt:lpstr>
      <vt:lpstr>Mangal</vt:lpstr>
      <vt:lpstr>Times New Roman</vt:lpstr>
      <vt:lpstr>Trebuchet MS</vt:lpstr>
      <vt:lpstr>Verdana</vt:lpstr>
      <vt:lpstr>Wingdings</vt:lpstr>
      <vt:lpstr>Office Theme</vt:lpstr>
      <vt:lpstr>Agenda</vt:lpstr>
      <vt:lpstr>Roll Call</vt:lpstr>
      <vt:lpstr>Status Roundtable - MITRE</vt:lpstr>
      <vt:lpstr>Status Roundtable – Vermont</vt:lpstr>
      <vt:lpstr>Status Roundtable – West Virginia</vt:lpstr>
      <vt:lpstr>Status Roundtable – WEX Health</vt:lpstr>
      <vt:lpstr>Status Roundtable – Blu Strategies</vt:lpstr>
      <vt:lpstr>Status Roundtable - KRM Associates</vt:lpstr>
      <vt:lpstr>Status Roundtable – HealthTech Solutions</vt:lpstr>
      <vt:lpstr>Status Roundtable – Social Interest Solutions</vt:lpstr>
      <vt:lpstr>Status Roundtable - GDIT</vt:lpstr>
      <vt:lpstr>Status Roundtable - MTA</vt:lpstr>
      <vt:lpstr>Status Roundtable – Wily Fox</vt:lpstr>
      <vt:lpstr>Status Roundtable - Coherence</vt:lpstr>
      <vt:lpstr>Functional Areas Divide and Conquer Approach</vt:lpstr>
      <vt:lpstr>Poplin Working Group Schedule</vt:lpstr>
      <vt:lpstr>Upcoming Votes</vt:lpstr>
      <vt:lpstr>HIT Connect Conference</vt:lpstr>
      <vt:lpstr>Poplin APIs on Gartner Hype Curve</vt:lpstr>
      <vt:lpstr>HIT Connect Conference MTA Meeting</vt:lpstr>
      <vt:lpstr>HIT Connect Conference Poplin APIs Roundtable</vt:lpstr>
      <vt:lpstr>HIT Connect Conference Other Sessions Highlighting Poplin APIs</vt:lpstr>
      <vt:lpstr>HIT Connect Conference  Key Takeaways for Poplin Project</vt:lpstr>
      <vt:lpstr>Proposed Changes to Service Definitions</vt:lpstr>
      <vt:lpstr>Open Discussion</vt:lpstr>
    </vt:vector>
  </TitlesOfParts>
  <Company>The MITRE Corporation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Medicaid IT Enterprise DSG Director Quarterly Status 2017-01-27 wip 01-13</dc:title>
  <dc:creator>Vince Cordivano</dc:creator>
  <dc:description/>
  <cp:lastModifiedBy>Hill, Dave</cp:lastModifiedBy>
  <cp:revision>2602</cp:revision>
  <cp:lastPrinted>2017-01-20T15:08:41Z</cp:lastPrinted>
  <dcterms:created xsi:type="dcterms:W3CDTF">2012-10-22T21:49:00Z</dcterms:created>
  <dcterms:modified xsi:type="dcterms:W3CDTF">2018-04-13T17:54:56Z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0x010100823A99C636F7423283FB0D200866C6130058962E164FD14646B65BD0D4BDD40A0E</vt:lpwstr>
  </property>
  <property fmtid="{D5CDD505-2E9C-101B-9397-08002B2CF9AE}" pid="3" name="Deliverable Month">
    <vt:lpwstr>2012 October</vt:lpwstr>
  </property>
  <property fmtid="{D5CDD505-2E9C-101B-9397-08002B2CF9AE}" pid="4" name="Deliverable Type">
    <vt:lpwstr>Monthly Status Report</vt:lpwstr>
  </property>
  <property fmtid="{D5CDD505-2E9C-101B-9397-08002B2CF9AE}" pid="5" name="Document Owner">
    <vt:lpwstr>Gana Moharir</vt:lpwstr>
  </property>
</Properties>
</file>